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9" r:id="rId27"/>
    <p:sldId id="310" r:id="rId28"/>
    <p:sldId id="311" r:id="rId29"/>
    <p:sldId id="312" r:id="rId30"/>
    <p:sldId id="313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14" r:id="rId46"/>
    <p:sldId id="315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7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1FBEF"/>
    <a:srgbClr val="AEFCF5"/>
    <a:srgbClr val="ACFEB6"/>
    <a:srgbClr val="FF3399"/>
    <a:srgbClr val="1B59D5"/>
    <a:srgbClr val="FF6699"/>
    <a:srgbClr val="10FC2C"/>
    <a:srgbClr val="38E3FA"/>
    <a:srgbClr val="FF99FF"/>
    <a:srgbClr val="7DF5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24000">
              <a:srgbClr val="38E3FA"/>
            </a:gs>
            <a:gs pos="59000">
              <a:srgbClr val="ACFEB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BFD2-6E5F-452C-A46D-001833DA0671}" type="datetimeFigureOut">
              <a:rPr lang="en-US" smtClean="0"/>
              <a:pPr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D279B-DCDE-4D30-AF0A-A9AE9A564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undafunda.com/33/travel-world-pictures/download/Jungle%20Rain.jpg" TargetMode="Externa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533400"/>
            <a:ext cx="4800600" cy="1470025"/>
          </a:xfrm>
        </p:spPr>
        <p:txBody>
          <a:bodyPr>
            <a:normAutofit/>
          </a:bodyPr>
          <a:lstStyle/>
          <a:p>
            <a:r>
              <a:rPr lang="es-BO" dirty="0" smtClean="0">
                <a:latin typeface="Tw Cen MT" pitchFamily="34" charset="0"/>
              </a:rPr>
              <a:t>El tiempo y el calendario</a:t>
            </a:r>
            <a:endParaRPr lang="es-BO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3048000" cy="2362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w Cen MT" pitchFamily="34" charset="0"/>
              </a:rPr>
              <a:t>Weather and The Calendar</a:t>
            </a:r>
            <a:endParaRPr lang="en-US" sz="4000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64514" name="Picture 2" descr="http://www.fotosearch.com/bthumb/CSP/CSP007/k0079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068" cy="2743200"/>
          </a:xfrm>
          <a:prstGeom prst="rect">
            <a:avLst/>
          </a:prstGeom>
          <a:noFill/>
        </p:spPr>
      </p:pic>
      <p:pic>
        <p:nvPicPr>
          <p:cNvPr id="54274" name="Picture 2" descr="http://images.fanpop.com/images/image_uploads/severe-weather-weather-250420_1024_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12786"/>
            <a:ext cx="5257800" cy="394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B5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5052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AEFCF5"/>
                </a:solidFill>
                <a:latin typeface="Tw Cen MT" pitchFamily="34" charset="0"/>
              </a:rPr>
              <a:t>Está</a:t>
            </a:r>
            <a:r>
              <a:rPr lang="en-US" b="1" dirty="0" smtClean="0">
                <a:solidFill>
                  <a:srgbClr val="AEFCF5"/>
                </a:solidFill>
                <a:latin typeface="Tw Cen MT" pitchFamily="34" charset="0"/>
              </a:rPr>
              <a:t> </a:t>
            </a:r>
            <a:r>
              <a:rPr lang="en-US" b="1" dirty="0" err="1" smtClean="0">
                <a:solidFill>
                  <a:srgbClr val="AEFCF5"/>
                </a:solidFill>
                <a:latin typeface="Tw Cen MT" pitchFamily="34" charset="0"/>
              </a:rPr>
              <a:t>nublado</a:t>
            </a:r>
            <a:r>
              <a:rPr lang="en-US" b="1" dirty="0" smtClean="0">
                <a:solidFill>
                  <a:srgbClr val="AEFCF5"/>
                </a:solidFill>
                <a:latin typeface="Tw Cen MT" pitchFamily="34" charset="0"/>
              </a:rPr>
              <a:t>.</a:t>
            </a:r>
            <a:endParaRPr lang="en-US" b="1" dirty="0">
              <a:solidFill>
                <a:srgbClr val="AEFCF5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EFCF5"/>
                </a:solidFill>
                <a:latin typeface="Tw Cen MT" pitchFamily="34" charset="0"/>
              </a:rPr>
              <a:t>It’s cloudy.</a:t>
            </a:r>
            <a:endParaRPr lang="en-US" b="1" dirty="0">
              <a:solidFill>
                <a:srgbClr val="AEFCF5"/>
              </a:solidFill>
              <a:latin typeface="Tw Cen MT" pitchFamily="34" charset="0"/>
            </a:endParaRPr>
          </a:p>
        </p:txBody>
      </p:sp>
      <p:pic>
        <p:nvPicPr>
          <p:cNvPr id="45058" name="Picture 2" descr="http://gallery.the-town.org/d/1791-1/Cloudy+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arjoriecarrington.co.uk/photo_album/Snowy_Pictures/Downpour_followed_by_the_Bliz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43"/>
            <a:ext cx="9144000" cy="68612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AEFCF5"/>
                </a:solidFill>
                <a:latin typeface="Tw Cen MT" pitchFamily="34" charset="0"/>
              </a:rPr>
              <a:t>Nieva/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rgbClr val="AEFCF5"/>
                </a:solidFill>
                <a:latin typeface="Tw Cen MT" pitchFamily="34" charset="0"/>
              </a:rPr>
              <a:t>Está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AEFCF5"/>
                </a:solidFill>
                <a:latin typeface="Tw Cen MT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rgbClr val="AEFCF5"/>
                </a:solidFill>
                <a:latin typeface="Tw Cen MT" pitchFamily="34" charset="0"/>
              </a:rPr>
              <a:t>nevando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AEFCF5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AEFCF5"/>
                </a:solidFill>
                <a:latin typeface="Tw Cen MT" pitchFamily="34" charset="0"/>
              </a:rPr>
              <a:t>It’s snowing.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AEFCF5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rowingingoodness.com/images/bad_weath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43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rgbClr val="80D9F8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La</a:t>
            </a:r>
            <a:r>
              <a:rPr lang="en-US" dirty="0" smtClean="0">
                <a:ln>
                  <a:solidFill>
                    <a:srgbClr val="80D9F8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ln>
                  <a:solidFill>
                    <a:srgbClr val="80D9F8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niev</a:t>
            </a:r>
            <a:r>
              <a:rPr lang="en-US" b="1" u="sng" dirty="0" err="1" smtClean="0">
                <a:ln>
                  <a:solidFill>
                    <a:srgbClr val="80D9F8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e</a:t>
            </a:r>
            <a:endParaRPr lang="en-US" b="1" u="sng" dirty="0">
              <a:ln>
                <a:solidFill>
                  <a:srgbClr val="80D9F8"/>
                </a:solidFill>
              </a:ln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>
                  <a:solidFill>
                    <a:srgbClr val="80D9F8"/>
                  </a:solidFill>
                </a:ln>
                <a:solidFill>
                  <a:srgbClr val="81FBEF"/>
                </a:solidFill>
                <a:latin typeface="Tw Cen MT" pitchFamily="34" charset="0"/>
              </a:rPr>
              <a:t>(The) Snow</a:t>
            </a:r>
            <a:endParaRPr lang="en-US" sz="4400" dirty="0">
              <a:ln>
                <a:solidFill>
                  <a:srgbClr val="80D9F8"/>
                </a:solidFill>
              </a:ln>
              <a:solidFill>
                <a:srgbClr val="81FBEF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ungle Rain pictures">
            <a:hlinkClick r:id="rId2" tooltip="Jungle Rain picture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595"/>
            <a:ext cx="9144000" cy="68655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n>
                  <a:solidFill>
                    <a:srgbClr val="ACFEB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Llueve</a:t>
            </a:r>
            <a:r>
              <a:rPr lang="en-US" sz="6600" dirty="0" smtClean="0">
                <a:ln>
                  <a:solidFill>
                    <a:srgbClr val="ACFEB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/</a:t>
            </a:r>
            <a:r>
              <a:rPr lang="en-US" sz="6600" dirty="0" err="1" smtClean="0">
                <a:ln>
                  <a:solidFill>
                    <a:srgbClr val="ACFEB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Está</a:t>
            </a:r>
            <a:r>
              <a:rPr lang="en-US" sz="6600" dirty="0" smtClean="0">
                <a:ln>
                  <a:solidFill>
                    <a:srgbClr val="ACFEB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 </a:t>
            </a:r>
            <a:r>
              <a:rPr lang="en-US" sz="6600" dirty="0" err="1" smtClean="0">
                <a:ln>
                  <a:solidFill>
                    <a:srgbClr val="ACFEB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lloviendo</a:t>
            </a:r>
            <a:endParaRPr lang="en-US" sz="6600" dirty="0">
              <a:ln>
                <a:solidFill>
                  <a:srgbClr val="ACFEB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n>
                  <a:solidFill>
                    <a:srgbClr val="10FC2C"/>
                  </a:solidFill>
                </a:ln>
                <a:latin typeface="Tw Cen MT" pitchFamily="34" charset="0"/>
              </a:rPr>
              <a:t>				It’s raining. </a:t>
            </a:r>
            <a:endParaRPr lang="en-US" sz="6000" dirty="0">
              <a:ln>
                <a:solidFill>
                  <a:srgbClr val="10FC2C"/>
                </a:solidFill>
              </a:ln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6699"/>
                </a:solidFill>
                <a:latin typeface="Tw Cen MT" pitchFamily="34" charset="0"/>
              </a:rPr>
              <a:t>La </a:t>
            </a:r>
            <a:r>
              <a:rPr lang="en-US" dirty="0" err="1" smtClean="0">
                <a:solidFill>
                  <a:srgbClr val="FF6699"/>
                </a:solidFill>
                <a:latin typeface="Tw Cen MT" pitchFamily="34" charset="0"/>
              </a:rPr>
              <a:t>lluvia</a:t>
            </a:r>
            <a:endParaRPr lang="en-US" dirty="0">
              <a:solidFill>
                <a:srgbClr val="FF6699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w Cen MT" pitchFamily="34" charset="0"/>
              </a:rPr>
              <a:t>(The) Rain</a:t>
            </a:r>
            <a:endParaRPr lang="en-US" dirty="0">
              <a:solidFill>
                <a:srgbClr val="FFC000"/>
              </a:solidFill>
              <a:latin typeface="Tw Cen MT" pitchFamily="34" charset="0"/>
            </a:endParaRPr>
          </a:p>
        </p:txBody>
      </p:sp>
      <p:pic>
        <p:nvPicPr>
          <p:cNvPr id="40962" name="Picture 2" descr="http://4.bp.blogspot.com/_mVbhcElZG4M/SRuKgVhhFnI/AAAAAAAAAT0/CXul43Gxj6Y/s400/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Está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lloviendo</a:t>
            </a:r>
            <a:r>
              <a:rPr lang="en-US" dirty="0" smtClean="0">
                <a:latin typeface="Tw Cen MT" pitchFamily="34" charset="0"/>
              </a:rPr>
              <a:t> a </a:t>
            </a:r>
            <a:r>
              <a:rPr lang="en-US" dirty="0" err="1" smtClean="0">
                <a:latin typeface="Tw Cen MT" pitchFamily="34" charset="0"/>
              </a:rPr>
              <a:t>cántaros</a:t>
            </a:r>
            <a:r>
              <a:rPr lang="en-US" dirty="0" smtClean="0">
                <a:latin typeface="Tw Cen MT" pitchFamily="34" charset="0"/>
              </a:rPr>
              <a:t>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7162800" cy="4525963"/>
          </a:xfrm>
        </p:spPr>
        <p:txBody>
          <a:bodyPr/>
          <a:lstStyle/>
          <a:p>
            <a:r>
              <a:rPr lang="en-US" dirty="0" smtClean="0">
                <a:latin typeface="Tw Cen MT" pitchFamily="34" charset="0"/>
              </a:rPr>
              <a:t>It’s raining cats and dogs!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39938" name="Picture 2" descr="http://www.deskepsis.nl/wp-content/uploads/2008/08/Raining%20Cats%20and%20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19275"/>
            <a:ext cx="5981700" cy="503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s.fanpop.com/images/image_uploads/severe-weather-weather-250417_1600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43"/>
            <a:ext cx="9144000" cy="68612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4008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w Cen MT" pitchFamily="34" charset="0"/>
              </a:rPr>
              <a:t>Hay </a:t>
            </a:r>
            <a:r>
              <a:rPr lang="en-US" sz="6000" dirty="0" err="1" smtClean="0">
                <a:latin typeface="Tw Cen MT" pitchFamily="34" charset="0"/>
              </a:rPr>
              <a:t>una</a:t>
            </a:r>
            <a:r>
              <a:rPr lang="en-US" sz="6000" dirty="0" smtClean="0">
                <a:latin typeface="Tw Cen MT" pitchFamily="34" charset="0"/>
              </a:rPr>
              <a:t> </a:t>
            </a:r>
            <a:r>
              <a:rPr lang="en-US" sz="6000" dirty="0" err="1" smtClean="0">
                <a:latin typeface="Tw Cen MT" pitchFamily="34" charset="0"/>
              </a:rPr>
              <a:t>tormenta</a:t>
            </a:r>
            <a:r>
              <a:rPr lang="en-US" sz="6000" b="1" dirty="0" smtClean="0">
                <a:solidFill>
                  <a:srgbClr val="FFFF00"/>
                </a:solidFill>
                <a:latin typeface="Tw Cen MT" pitchFamily="34" charset="0"/>
              </a:rPr>
              <a:t>.</a:t>
            </a:r>
            <a:endParaRPr lang="en-US" sz="6000" b="1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  <a:latin typeface="Tw Cen MT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Tw Cen MT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Tw Cen MT" pitchFamily="34" charset="0"/>
            </a:endParaRPr>
          </a:p>
          <a:p>
            <a:pPr>
              <a:buNone/>
            </a:pPr>
            <a:endParaRPr lang="en-US" sz="5800" dirty="0" smtClean="0">
              <a:latin typeface="Tw Cen MT" pitchFamily="34" charset="0"/>
            </a:endParaRPr>
          </a:p>
          <a:p>
            <a:pPr>
              <a:buNone/>
            </a:pPr>
            <a:r>
              <a:rPr lang="en-US" sz="5800" dirty="0" smtClean="0">
                <a:latin typeface="Tw Cen MT" pitchFamily="34" charset="0"/>
              </a:rPr>
              <a:t>				</a:t>
            </a:r>
            <a:r>
              <a:rPr lang="en-US" sz="6000" dirty="0" smtClean="0">
                <a:solidFill>
                  <a:srgbClr val="7DF5FB"/>
                </a:solidFill>
                <a:latin typeface="Tw Cen MT" pitchFamily="34" charset="0"/>
              </a:rPr>
              <a:t>There is a storm.</a:t>
            </a:r>
            <a:endParaRPr lang="en-US" sz="5800" dirty="0">
              <a:solidFill>
                <a:srgbClr val="7DF5FB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fanpop.com/images/image_uploads/crazy-weather-weather-250322_1600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43"/>
            <a:ext cx="9144000" cy="68612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Hay </a:t>
            </a:r>
            <a:r>
              <a:rPr lang="en-US" b="1" dirty="0" err="1" smtClean="0">
                <a:solidFill>
                  <a:schemeClr val="bg1"/>
                </a:solidFill>
                <a:latin typeface="Tw Cen MT" pitchFamily="34" charset="0"/>
              </a:rPr>
              <a:t>relámpago</a:t>
            </a:r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US" sz="4000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Tw Cen MT" pitchFamily="34" charset="0"/>
              </a:rPr>
              <a:t>It is lightning. 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Tw Cen MT" pitchFamily="34" charset="0"/>
              </a:rPr>
              <a:t>There is lighting.</a:t>
            </a:r>
            <a:endParaRPr lang="en-US" sz="4000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quirkus.net/images/cool-weather-lighting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43"/>
            <a:ext cx="9144000" cy="68612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chemeClr val="bg1"/>
                </a:solidFill>
                <a:latin typeface="Tw Cen MT" pitchFamily="34" charset="0"/>
              </a:rPr>
              <a:t>Hay truenos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w Cen MT" pitchFamily="34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w Cen MT" pitchFamily="34" charset="0"/>
              </a:rPr>
              <a:t>It is thundering.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Tw Cen MT" pitchFamily="34" charset="0"/>
              </a:rPr>
              <a:t>There is thunder.</a:t>
            </a:r>
            <a:endParaRPr lang="en-US" sz="40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Rainbow on Lake Loen - , Sogn og Fjord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886200" cy="1143000"/>
          </a:xfrm>
        </p:spPr>
        <p:txBody>
          <a:bodyPr>
            <a:normAutofit/>
          </a:bodyPr>
          <a:lstStyle/>
          <a:p>
            <a:r>
              <a:rPr lang="es-BO" dirty="0" smtClean="0">
                <a:ln>
                  <a:solidFill>
                    <a:srgbClr val="FFFF00"/>
                  </a:solidFill>
                </a:ln>
                <a:solidFill>
                  <a:srgbClr val="FF6699"/>
                </a:solidFill>
                <a:latin typeface="Tw Cen MT" pitchFamily="34" charset="0"/>
              </a:rPr>
              <a:t>Hay un arco iris</a:t>
            </a:r>
            <a:r>
              <a:rPr lang="es-BO" dirty="0" smtClean="0">
                <a:solidFill>
                  <a:srgbClr val="FF6699"/>
                </a:solidFill>
                <a:latin typeface="Tw Cen MT" pitchFamily="34" charset="0"/>
              </a:rPr>
              <a:t>.</a:t>
            </a:r>
            <a:r>
              <a:rPr lang="es-BO" dirty="0" smtClean="0">
                <a:latin typeface="Tw Cen MT" pitchFamily="34" charset="0"/>
              </a:rPr>
              <a:t> </a:t>
            </a:r>
            <a:endParaRPr lang="es-BO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38E3FA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There is a rainbow.  </a:t>
            </a:r>
            <a:endParaRPr lang="en-US" dirty="0">
              <a:ln>
                <a:solidFill>
                  <a:srgbClr val="38E3FA"/>
                </a:solidFill>
              </a:ln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radiohrn.hn/website/sites/default/files/imagecache/interna/turismo%20hondu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BO" b="1" dirty="0" smtClean="0">
                <a:latin typeface="Tw Cen MT" pitchFamily="34" charset="0"/>
              </a:rPr>
              <a:t>¿Qué tiempo hace?</a:t>
            </a:r>
            <a:endParaRPr lang="es-BO" b="1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b="1" dirty="0" smtClean="0"/>
              <a:t>	</a:t>
            </a:r>
            <a:r>
              <a:rPr lang="en-US" sz="4000" b="1" dirty="0" smtClean="0">
                <a:latin typeface="Tw Cen MT" pitchFamily="34" charset="0"/>
              </a:rPr>
              <a:t>	What’s the weather like?</a:t>
            </a:r>
            <a:endParaRPr lang="en-US" b="1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dia.kickstatic.com/kickapps/images/21864/photos/PHOTO_3776151_21864_7587230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43"/>
            <a:ext cx="9144000" cy="68612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w Cen MT" pitchFamily="34" charset="0"/>
              </a:rPr>
              <a:t>Hay </a:t>
            </a:r>
            <a:r>
              <a:rPr lang="en-US" b="1" dirty="0" err="1" smtClean="0">
                <a:latin typeface="Tw Cen MT" pitchFamily="34" charset="0"/>
              </a:rPr>
              <a:t>niebla</a:t>
            </a:r>
            <a:r>
              <a:rPr lang="en-US" b="1" dirty="0">
                <a:latin typeface="Tw Cen MT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r>
              <a:rPr lang="en-US" b="1" dirty="0" smtClean="0">
                <a:latin typeface="Tw Cen MT" pitchFamily="34" charset="0"/>
              </a:rPr>
              <a:t>It is foggy. </a:t>
            </a:r>
          </a:p>
          <a:p>
            <a:r>
              <a:rPr lang="en-US" b="1" dirty="0" smtClean="0">
                <a:latin typeface="Tw Cen MT" pitchFamily="34" charset="0"/>
              </a:rPr>
              <a:t>There is fog.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latin typeface="Tw Cen MT" pitchFamily="34" charset="0"/>
              </a:rPr>
              <a:t>Es un </a:t>
            </a:r>
            <a:r>
              <a:rPr lang="en-US" sz="5400" dirty="0" err="1" smtClean="0">
                <a:solidFill>
                  <a:srgbClr val="FFC000"/>
                </a:solidFill>
                <a:latin typeface="Tw Cen MT" pitchFamily="34" charset="0"/>
              </a:rPr>
              <a:t>día</a:t>
            </a:r>
            <a:r>
              <a:rPr lang="en-US" sz="5400" dirty="0" smtClean="0">
                <a:solidFill>
                  <a:srgbClr val="FFC000"/>
                </a:solidFill>
                <a:latin typeface="Tw Cen MT" pitchFamily="34" charset="0"/>
              </a:rPr>
              <a:t>…</a:t>
            </a:r>
            <a:endParaRPr lang="en-US" sz="5400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ACFEB6"/>
                </a:solidFill>
                <a:latin typeface="Tw Cen MT" pitchFamily="34" charset="0"/>
              </a:rPr>
              <a:t>It is a ________ day</a:t>
            </a:r>
            <a:endParaRPr lang="en-US" sz="4000" dirty="0">
              <a:solidFill>
                <a:srgbClr val="ACFEB6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w Cen MT" pitchFamily="34" charset="0"/>
              </a:rPr>
              <a:t>Es un </a:t>
            </a:r>
            <a:r>
              <a:rPr lang="en-US" dirty="0" err="1" smtClean="0">
                <a:latin typeface="Tw Cen MT" pitchFamily="34" charset="0"/>
              </a:rPr>
              <a:t>día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brumoso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It’s a misty day.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32770" name="Picture 2" descr="http://www.weatherpicturesweatherphotos.net/weather-picture-photo-mist-rain-Red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049" y="0"/>
            <a:ext cx="42889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95800" cy="1143000"/>
          </a:xfrm>
        </p:spPr>
        <p:txBody>
          <a:bodyPr/>
          <a:lstStyle/>
          <a:p>
            <a:r>
              <a:rPr lang="en-US" dirty="0" smtClean="0">
                <a:latin typeface="Tw Cen MT" pitchFamily="34" charset="0"/>
              </a:rPr>
              <a:t>Es un </a:t>
            </a:r>
            <a:r>
              <a:rPr lang="en-US" dirty="0" err="1" smtClean="0">
                <a:latin typeface="Tw Cen MT" pitchFamily="34" charset="0"/>
              </a:rPr>
              <a:t>día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lluvioso</a:t>
            </a:r>
            <a:r>
              <a:rPr lang="en-US" dirty="0" smtClean="0">
                <a:latin typeface="Tw Cen MT" pitchFamily="34" charset="0"/>
              </a:rPr>
              <a:t>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It’s a rainy day.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31746" name="Picture 2" descr="http://i23.photobucket.com/albums/b389/epiac1216/Rainy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ain Clouds Over Venezu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Es un </a:t>
            </a:r>
            <a:r>
              <a:rPr lang="en-US" b="1" dirty="0" err="1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día</a:t>
            </a:r>
            <a:r>
              <a:rPr lang="en-US" b="1" dirty="0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neblinoso</a:t>
            </a:r>
            <a:endParaRPr lang="en-US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5"/>
            <a:r>
              <a:rPr lang="en-US" sz="3600" b="1" dirty="0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It’s a cloudy day.</a:t>
            </a:r>
            <a:endParaRPr lang="en-US" sz="36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dia-cdn.tripadvisor.com/media/photo-s/01/1c/5f/68/sunny-day-in-chesh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97" y="0"/>
            <a:ext cx="915509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Es un </a:t>
            </a:r>
            <a:r>
              <a:rPr lang="en-US" b="1" dirty="0" err="1" smtClean="0">
                <a:solidFill>
                  <a:schemeClr val="bg1"/>
                </a:solidFill>
                <a:latin typeface="Tw Cen MT" pitchFamily="34" charset="0"/>
              </a:rPr>
              <a:t>día</a:t>
            </a:r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w Cen MT" pitchFamily="34" charset="0"/>
              </a:rPr>
              <a:t>soleado</a:t>
            </a:r>
            <a:endParaRPr lang="en-US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It’s a sunny day.</a:t>
            </a:r>
            <a:endParaRPr lang="en-US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w Cen MT" pitchFamily="34" charset="0"/>
              </a:rPr>
              <a:t>Las </a:t>
            </a:r>
            <a:r>
              <a:rPr lang="en-US" b="1" dirty="0" err="1" smtClean="0">
                <a:latin typeface="Tw Cen MT" pitchFamily="34" charset="0"/>
              </a:rPr>
              <a:t>estaciones</a:t>
            </a:r>
            <a:endParaRPr lang="en-US" b="1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w Cen MT" pitchFamily="34" charset="0"/>
              </a:rPr>
              <a:t>The seasons</a:t>
            </a:r>
            <a:endParaRPr lang="en-US" sz="4000" b="1" dirty="0">
              <a:latin typeface="Tw Cen MT" pitchFamily="34" charset="0"/>
            </a:endParaRPr>
          </a:p>
        </p:txBody>
      </p:sp>
      <p:pic>
        <p:nvPicPr>
          <p:cNvPr id="7172" name="Picture 4" descr="http://i173.photobucket.com/albums/w41/smashking2006/1232364215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8825"/>
            <a:ext cx="9144000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tewardscompany.com/blog/wp-content/uploads/2009/05/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43"/>
            <a:ext cx="9144000" cy="68612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562600" cy="2163762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 smtClean="0">
                <a:ln>
                  <a:solidFill>
                    <a:srgbClr val="FF3399"/>
                  </a:solidFill>
                </a:ln>
                <a:solidFill>
                  <a:srgbClr val="FFFF00"/>
                </a:solidFill>
                <a:latin typeface="Tw Cen MT" pitchFamily="34" charset="0"/>
              </a:rPr>
              <a:t>La primavera</a:t>
            </a:r>
            <a:endParaRPr lang="en-US" sz="5400" b="1" dirty="0">
              <a:ln>
                <a:solidFill>
                  <a:srgbClr val="FF3399"/>
                </a:solidFill>
              </a:ln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sz="5400" b="1" dirty="0" smtClean="0">
                <a:ln>
                  <a:solidFill>
                    <a:srgbClr val="FF3399"/>
                  </a:solidFill>
                </a:ln>
                <a:solidFill>
                  <a:srgbClr val="FFFF00"/>
                </a:solidFill>
                <a:latin typeface="Tw Cen MT" pitchFamily="34" charset="0"/>
              </a:rPr>
              <a:t>Spring</a:t>
            </a:r>
            <a:endParaRPr lang="en-US" b="1" dirty="0">
              <a:ln>
                <a:solidFill>
                  <a:srgbClr val="FF3399"/>
                </a:solidFill>
              </a:ln>
              <a:solidFill>
                <a:srgbClr val="FFFF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/>
          <a:lstStyle/>
          <a:p>
            <a:r>
              <a:rPr lang="en-US" dirty="0" smtClean="0">
                <a:latin typeface="Tw Cen MT" pitchFamily="34" charset="0"/>
              </a:rPr>
              <a:t>El </a:t>
            </a:r>
            <a:r>
              <a:rPr lang="en-US" dirty="0" err="1" smtClean="0">
                <a:latin typeface="Tw Cen MT" pitchFamily="34" charset="0"/>
              </a:rPr>
              <a:t>verano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Summer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5122" name="Picture 2" descr="http://in-spiros.com/artofallowingmindset/wp-content/uploads/2009/06/summer-state-of-m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-120699"/>
            <a:ext cx="5105400" cy="6978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lysuperlative.com/wp-content/uploads/2009/07/aut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" y="838201"/>
            <a:ext cx="9137878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w Cen MT" pitchFamily="34" charset="0"/>
              </a:rPr>
              <a:t>El </a:t>
            </a:r>
            <a:r>
              <a:rPr lang="en-US" dirty="0" err="1" smtClean="0">
                <a:latin typeface="Tw Cen MT" pitchFamily="34" charset="0"/>
              </a:rPr>
              <a:t>otoño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Fall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2.allposters.com/images/RHPOD/397-1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Tw Cen MT" pitchFamily="34" charset="0"/>
              </a:rPr>
              <a:t>Hace </a:t>
            </a:r>
            <a:r>
              <a:rPr lang="en-US" sz="5400" dirty="0" err="1" smtClean="0">
                <a:solidFill>
                  <a:srgbClr val="FFFF00"/>
                </a:solidFill>
                <a:latin typeface="Tw Cen MT" pitchFamily="34" charset="0"/>
              </a:rPr>
              <a:t>buen</a:t>
            </a:r>
            <a:r>
              <a:rPr lang="en-US" sz="5400" dirty="0" smtClean="0">
                <a:solidFill>
                  <a:srgbClr val="FFFF00"/>
                </a:solidFill>
                <a:latin typeface="Tw Cen MT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w Cen MT" pitchFamily="34" charset="0"/>
              </a:rPr>
              <a:t>tiempo</a:t>
            </a:r>
            <a:r>
              <a:rPr lang="en-US" sz="5400" dirty="0" smtClean="0">
                <a:latin typeface="Tw Cen MT" pitchFamily="34" charset="0"/>
              </a:rPr>
              <a:t>.</a:t>
            </a:r>
            <a:endParaRPr lang="en-US" sz="5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endParaRPr lang="en-US" dirty="0" smtClean="0">
              <a:solidFill>
                <a:srgbClr val="FFFF00"/>
              </a:solidFill>
              <a:latin typeface="Tw Cen MT" pitchFamily="34" charset="0"/>
            </a:endParaRPr>
          </a:p>
          <a:p>
            <a:pPr>
              <a:buNone/>
            </a:pPr>
            <a:endParaRPr lang="en-US" sz="4800" dirty="0" smtClean="0">
              <a:solidFill>
                <a:srgbClr val="FFFF00"/>
              </a:solidFill>
              <a:latin typeface="Tw Cen MT" pitchFamily="34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  <a:latin typeface="Tw Cen MT" pitchFamily="34" charset="0"/>
              </a:rPr>
              <a:t>			</a:t>
            </a:r>
            <a:r>
              <a:rPr lang="en-US" sz="4800" dirty="0" smtClean="0">
                <a:ln>
                  <a:solidFill>
                    <a:srgbClr val="FF6699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It’s good weather</a:t>
            </a:r>
            <a:r>
              <a:rPr lang="en-US" dirty="0" smtClean="0">
                <a:solidFill>
                  <a:srgbClr val="FF6699"/>
                </a:solidFill>
                <a:latin typeface="Tw Cen MT" pitchFamily="34" charset="0"/>
              </a:rPr>
              <a:t>.</a:t>
            </a:r>
            <a:endParaRPr lang="en-US" dirty="0">
              <a:solidFill>
                <a:srgbClr val="FF6699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cksoff.co.uk/00001/page06/Winter_Landscape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43"/>
            <a:ext cx="9144000" cy="68612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El </a:t>
            </a:r>
            <a:r>
              <a:rPr lang="en-US" b="1" dirty="0" err="1" smtClean="0">
                <a:solidFill>
                  <a:schemeClr val="bg1"/>
                </a:solidFill>
                <a:latin typeface="Tw Cen MT" pitchFamily="34" charset="0"/>
              </a:rPr>
              <a:t>invierno</a:t>
            </a:r>
            <a:endParaRPr lang="en-US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Winter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Los </a:t>
            </a:r>
            <a:r>
              <a:rPr lang="en-US" dirty="0" err="1" smtClean="0">
                <a:latin typeface="Tw Cen MT" pitchFamily="34" charset="0"/>
              </a:rPr>
              <a:t>meses</a:t>
            </a:r>
            <a:r>
              <a:rPr lang="en-US" dirty="0" smtClean="0">
                <a:latin typeface="Tw Cen MT" pitchFamily="34" charset="0"/>
              </a:rPr>
              <a:t> del </a:t>
            </a:r>
            <a:r>
              <a:rPr lang="en-US" dirty="0" err="1" smtClean="0">
                <a:latin typeface="Tw Cen MT" pitchFamily="34" charset="0"/>
              </a:rPr>
              <a:t>año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The months of the year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Enero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January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Febrero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February 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Marzo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March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Abril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April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Mayo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May</a:t>
            </a:r>
          </a:p>
          <a:p>
            <a:endParaRPr lang="en-US" dirty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Pronounced= My- O</a:t>
            </a:r>
          </a:p>
          <a:p>
            <a:r>
              <a:rPr lang="en-US" dirty="0" smtClean="0">
                <a:latin typeface="Tw Cen MT" pitchFamily="34" charset="0"/>
              </a:rPr>
              <a:t>NOT may-o! 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Junio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June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Julio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July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Agosto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August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http://library.thinkquest.org/03oct/01428/tornado_pics/Tornad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rgbClr val="38E3FA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Hace mal </a:t>
            </a:r>
            <a:r>
              <a:rPr lang="en-US" b="1" dirty="0" err="1" smtClean="0">
                <a:ln>
                  <a:solidFill>
                    <a:srgbClr val="38E3FA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tiempo</a:t>
            </a:r>
            <a:r>
              <a:rPr lang="en-US" b="1" dirty="0">
                <a:ln>
                  <a:solidFill>
                    <a:srgbClr val="38E3FA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latin typeface="Tw Cen MT" pitchFamily="34" charset="0"/>
              </a:rPr>
              <a:t>	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3399"/>
                </a:solidFill>
                <a:latin typeface="Tw Cen MT" pitchFamily="34" charset="0"/>
              </a:rPr>
              <a:t>It’s bad weather.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3399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Septiembre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September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Octubre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October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Nov</a:t>
            </a:r>
            <a:r>
              <a:rPr lang="en-US" b="1" u="sng" dirty="0" err="1" smtClean="0">
                <a:latin typeface="Tw Cen MT" pitchFamily="34" charset="0"/>
              </a:rPr>
              <a:t>i</a:t>
            </a:r>
            <a:r>
              <a:rPr lang="en-US" dirty="0" err="1" smtClean="0">
                <a:latin typeface="Tw Cen MT" pitchFamily="34" charset="0"/>
              </a:rPr>
              <a:t>emb</a:t>
            </a:r>
            <a:r>
              <a:rPr lang="en-US" b="1" u="sng" dirty="0" err="1" smtClean="0">
                <a:latin typeface="Tw Cen MT" pitchFamily="34" charset="0"/>
              </a:rPr>
              <a:t>r</a:t>
            </a:r>
            <a:r>
              <a:rPr lang="en-US" dirty="0" err="1" smtClean="0">
                <a:latin typeface="Tw Cen MT" pitchFamily="34" charset="0"/>
              </a:rPr>
              <a:t>e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November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Diciembre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December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Los </a:t>
            </a:r>
            <a:r>
              <a:rPr lang="en-US" dirty="0" err="1" smtClean="0">
                <a:latin typeface="Tw Cen MT" pitchFamily="34" charset="0"/>
              </a:rPr>
              <a:t>días</a:t>
            </a:r>
            <a:r>
              <a:rPr lang="en-US" dirty="0" smtClean="0">
                <a:latin typeface="Tw Cen MT" pitchFamily="34" charset="0"/>
              </a:rPr>
              <a:t> de la </a:t>
            </a:r>
            <a:r>
              <a:rPr lang="en-US" dirty="0" err="1" smtClean="0">
                <a:latin typeface="Tw Cen MT" pitchFamily="34" charset="0"/>
              </a:rPr>
              <a:t>semana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They days of the week!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¿</a:t>
            </a:r>
            <a:r>
              <a:rPr lang="en-US" dirty="0" err="1" smtClean="0">
                <a:latin typeface="Tw Cen MT" pitchFamily="34" charset="0"/>
              </a:rPr>
              <a:t>Qué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día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hoy</a:t>
            </a:r>
            <a:r>
              <a:rPr lang="en-US" dirty="0" smtClean="0">
                <a:latin typeface="Tw Cen MT" pitchFamily="34" charset="0"/>
              </a:rPr>
              <a:t>?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What day is today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Hoy </a:t>
            </a:r>
            <a:r>
              <a:rPr lang="en-US" dirty="0" err="1" smtClean="0">
                <a:latin typeface="Tw Cen MT" pitchFamily="34" charset="0"/>
              </a:rPr>
              <a:t>es</a:t>
            </a:r>
            <a:r>
              <a:rPr lang="en-US" dirty="0" smtClean="0">
                <a:latin typeface="Tw Cen MT" pitchFamily="34" charset="0"/>
              </a:rPr>
              <a:t> (el)…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Today </a:t>
            </a:r>
            <a:r>
              <a:rPr lang="en-US" smtClean="0">
                <a:latin typeface="Tw Cen MT" pitchFamily="34" charset="0"/>
              </a:rPr>
              <a:t>is</a:t>
            </a:r>
            <a:r>
              <a:rPr lang="en-US" smtClean="0">
                <a:latin typeface="Tw Cen MT" pitchFamily="34" charset="0"/>
              </a:rPr>
              <a:t> (the)…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Tw Cen MT" pitchFamily="34" charset="0"/>
              </a:rPr>
              <a:t>l</a:t>
            </a:r>
            <a:r>
              <a:rPr lang="en-US" dirty="0" err="1" smtClean="0">
                <a:latin typeface="Tw Cen MT" pitchFamily="34" charset="0"/>
              </a:rPr>
              <a:t>unes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Tw Cen MT" pitchFamily="34" charset="0"/>
              </a:rPr>
              <a:t>M</a:t>
            </a:r>
            <a:r>
              <a:rPr lang="en-US" dirty="0" smtClean="0">
                <a:latin typeface="Tw Cen MT" pitchFamily="34" charset="0"/>
              </a:rPr>
              <a:t>onday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martes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w Cen MT" pitchFamily="34" charset="0"/>
              </a:rPr>
              <a:t>Tuesday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miércoles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Wednesday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B5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26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w Cen MT" pitchFamily="34" charset="0"/>
              </a:rPr>
              <a:t>Hace </a:t>
            </a:r>
            <a:r>
              <a:rPr lang="en-US" dirty="0" err="1" smtClean="0">
                <a:solidFill>
                  <a:srgbClr val="FFFF00"/>
                </a:solidFill>
                <a:latin typeface="Tw Cen MT" pitchFamily="34" charset="0"/>
              </a:rPr>
              <a:t>calor</a:t>
            </a:r>
            <a:r>
              <a:rPr lang="en-US" dirty="0" smtClean="0">
                <a:solidFill>
                  <a:srgbClr val="FFFF00"/>
                </a:solidFill>
                <a:latin typeface="Tw Cen MT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0"/>
            <a:ext cx="3429000" cy="106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			    </a:t>
            </a:r>
            <a:r>
              <a:rPr lang="en-US" sz="5200" dirty="0" smtClean="0">
                <a:solidFill>
                  <a:srgbClr val="FFFF00"/>
                </a:solidFill>
                <a:latin typeface="Tw Cen MT" pitchFamily="34" charset="0"/>
              </a:rPr>
              <a:t>It’s hot.</a:t>
            </a:r>
            <a:endParaRPr lang="en-US" dirty="0">
              <a:solidFill>
                <a:srgbClr val="FFFF00"/>
              </a:solidFill>
              <a:latin typeface="Tw Cen MT" pitchFamily="34" charset="0"/>
            </a:endParaRPr>
          </a:p>
        </p:txBody>
      </p:sp>
      <p:pic>
        <p:nvPicPr>
          <p:cNvPr id="50178" name="Picture 2" descr="http://eosweb.larc.nasa.gov/PRODOCS/ceres/featured_imagery/heatwave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jueves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Thursday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viernes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Friday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sábado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Saturday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domingo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Sunday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¿</a:t>
            </a:r>
            <a:r>
              <a:rPr lang="en-US" dirty="0" err="1" smtClean="0">
                <a:latin typeface="Tw Cen MT" pitchFamily="34" charset="0"/>
              </a:rPr>
              <a:t>Qué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día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hoy</a:t>
            </a:r>
            <a:r>
              <a:rPr lang="en-US" dirty="0" smtClean="0">
                <a:latin typeface="Tw Cen MT" pitchFamily="34" charset="0"/>
              </a:rPr>
              <a:t>?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What day is today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Hoy </a:t>
            </a:r>
            <a:r>
              <a:rPr lang="en-US" dirty="0" err="1" smtClean="0">
                <a:latin typeface="Tw Cen MT" pitchFamily="34" charset="0"/>
              </a:rPr>
              <a:t>es</a:t>
            </a:r>
            <a:r>
              <a:rPr lang="en-US" dirty="0" smtClean="0">
                <a:latin typeface="Tw Cen MT" pitchFamily="34" charset="0"/>
              </a:rPr>
              <a:t> el…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Today is the…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coolantarctica.com/gallery/penguins/1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71800" cy="141763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rgbClr val="38E3FA"/>
                  </a:solidFill>
                </a:ln>
                <a:solidFill>
                  <a:srgbClr val="AEFCF5"/>
                </a:solidFill>
                <a:latin typeface="Tw Cen MT" pitchFamily="34" charset="0"/>
              </a:rPr>
              <a:t>Hace </a:t>
            </a:r>
            <a:r>
              <a:rPr lang="en-US" sz="5400" b="1" dirty="0" err="1" smtClean="0">
                <a:ln>
                  <a:solidFill>
                    <a:srgbClr val="38E3FA"/>
                  </a:solidFill>
                </a:ln>
                <a:solidFill>
                  <a:srgbClr val="AEFCF5"/>
                </a:solidFill>
                <a:latin typeface="Tw Cen MT" pitchFamily="34" charset="0"/>
              </a:rPr>
              <a:t>frío</a:t>
            </a:r>
            <a:r>
              <a:rPr lang="en-US" sz="5400" b="1" dirty="0" smtClean="0">
                <a:ln>
                  <a:solidFill>
                    <a:srgbClr val="38E3FA"/>
                  </a:solidFill>
                </a:ln>
                <a:solidFill>
                  <a:schemeClr val="bg1"/>
                </a:solidFill>
                <a:latin typeface="Tw Cen MT" pitchFamily="34" charset="0"/>
              </a:rPr>
              <a:t>.</a:t>
            </a:r>
            <a:endParaRPr lang="en-US" sz="5400" b="1" dirty="0">
              <a:ln>
                <a:solidFill>
                  <a:srgbClr val="38E3FA"/>
                </a:solidFill>
              </a:ln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429000"/>
            <a:ext cx="82296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		</a:t>
            </a:r>
            <a:r>
              <a:rPr lang="en-US" sz="5400" dirty="0" smtClean="0">
                <a:ln>
                  <a:solidFill>
                    <a:srgbClr val="38E3FA"/>
                  </a:solidFill>
                </a:ln>
                <a:solidFill>
                  <a:srgbClr val="1B59D5"/>
                </a:solidFill>
              </a:rPr>
              <a:t>     It’s cold. </a:t>
            </a:r>
            <a:endParaRPr lang="en-US" dirty="0">
              <a:ln>
                <a:solidFill>
                  <a:srgbClr val="38E3FA"/>
                </a:solidFill>
              </a:ln>
              <a:solidFill>
                <a:srgbClr val="1B59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ociallysuperlative.com/wp-content/uploads/2009/07/aut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" y="838201"/>
            <a:ext cx="9137878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w Cen MT" pitchFamily="34" charset="0"/>
              </a:rPr>
              <a:t>Hace fresco</a:t>
            </a:r>
            <a:endParaRPr lang="en-US" b="1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8600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w Cen MT" pitchFamily="34" charset="0"/>
              </a:rPr>
              <a:t>			     </a:t>
            </a:r>
            <a:r>
              <a:rPr lang="en-US" sz="4000" dirty="0" smtClean="0">
                <a:latin typeface="Tw Cen MT" pitchFamily="34" charset="0"/>
              </a:rPr>
              <a:t> </a:t>
            </a:r>
            <a:r>
              <a:rPr lang="en-US" sz="4000" b="1" dirty="0" smtClean="0">
                <a:latin typeface="Tw Cen MT" pitchFamily="34" charset="0"/>
              </a:rPr>
              <a:t>It’s cool/brisk.</a:t>
            </a:r>
            <a:endParaRPr lang="en-US" b="1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308.photobucket.com/albums/kk352/kris879/Backgrounds/SUN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25" y="0"/>
            <a:ext cx="9159125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Hace sol.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w Cen MT" pitchFamily="34" charset="0"/>
              </a:rPr>
              <a:t>It’s sunny.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i.telegraph.co.uk/telegraph/multimedia/archive/00792/Storm-Fay_79256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1143000"/>
            <a:ext cx="9128125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1143000"/>
          </a:xfrm>
        </p:spPr>
        <p:txBody>
          <a:bodyPr/>
          <a:lstStyle/>
          <a:p>
            <a:r>
              <a:rPr lang="en-US" b="1" dirty="0" smtClean="0">
                <a:latin typeface="Tw Cen MT" pitchFamily="34" charset="0"/>
              </a:rPr>
              <a:t>Hace </a:t>
            </a:r>
            <a:r>
              <a:rPr lang="en-US" b="1" dirty="0" err="1" smtClean="0">
                <a:latin typeface="Tw Cen MT" pitchFamily="34" charset="0"/>
              </a:rPr>
              <a:t>viento</a:t>
            </a:r>
            <a:r>
              <a:rPr lang="en-US" b="1" dirty="0" smtClean="0">
                <a:latin typeface="Tw Cen MT" pitchFamily="34" charset="0"/>
              </a:rPr>
              <a:t>.</a:t>
            </a:r>
            <a:endParaRPr lang="en-US" b="1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04800"/>
            <a:ext cx="6934200" cy="42211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w Cen MT" pitchFamily="34" charset="0"/>
              </a:rPr>
              <a:t>It’s windy.</a:t>
            </a:r>
            <a:endParaRPr lang="en-US" sz="4400" b="1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368</Words>
  <Application>Microsoft Macintosh PowerPoint</Application>
  <PresentationFormat>On-screen Show (4:3)</PresentationFormat>
  <Paragraphs>137</Paragraphs>
  <Slides>55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El tiempo y el calendario</vt:lpstr>
      <vt:lpstr>¿Qué tiempo hace?</vt:lpstr>
      <vt:lpstr>Hace buen tiempo.</vt:lpstr>
      <vt:lpstr>Hace mal tiempo.</vt:lpstr>
      <vt:lpstr>Hace calor.</vt:lpstr>
      <vt:lpstr>Hace frío.</vt:lpstr>
      <vt:lpstr>Hace fresco</vt:lpstr>
      <vt:lpstr>Hace sol.</vt:lpstr>
      <vt:lpstr>Hace viento.</vt:lpstr>
      <vt:lpstr>Está nublado.</vt:lpstr>
      <vt:lpstr>Nieva/Está nevando</vt:lpstr>
      <vt:lpstr>La nieve</vt:lpstr>
      <vt:lpstr>Llueve/Está lloviendo</vt:lpstr>
      <vt:lpstr>La lluvia</vt:lpstr>
      <vt:lpstr>Está lloviendo a cántaros.</vt:lpstr>
      <vt:lpstr>Hay una tormenta.</vt:lpstr>
      <vt:lpstr>Hay relámpago.</vt:lpstr>
      <vt:lpstr>Hay truenos.</vt:lpstr>
      <vt:lpstr>Hay un arco iris. </vt:lpstr>
      <vt:lpstr>Hay niebla.</vt:lpstr>
      <vt:lpstr>Es un día…</vt:lpstr>
      <vt:lpstr>Es un día brumoso</vt:lpstr>
      <vt:lpstr>Es un día lluvioso.</vt:lpstr>
      <vt:lpstr>Es un día neblinoso</vt:lpstr>
      <vt:lpstr>Es un día soleado</vt:lpstr>
      <vt:lpstr>Las estaciones</vt:lpstr>
      <vt:lpstr>La primavera</vt:lpstr>
      <vt:lpstr>El verano</vt:lpstr>
      <vt:lpstr>El otoño</vt:lpstr>
      <vt:lpstr>El invierno</vt:lpstr>
      <vt:lpstr>Los meses del año</vt:lpstr>
      <vt:lpstr>Enero</vt:lpstr>
      <vt:lpstr>Febrero</vt:lpstr>
      <vt:lpstr>Marzo</vt:lpstr>
      <vt:lpstr>Abril</vt:lpstr>
      <vt:lpstr>Mayo</vt:lpstr>
      <vt:lpstr>Junio</vt:lpstr>
      <vt:lpstr>Julio</vt:lpstr>
      <vt:lpstr>Agosto</vt:lpstr>
      <vt:lpstr>Septiembre</vt:lpstr>
      <vt:lpstr>Octubre</vt:lpstr>
      <vt:lpstr>Noviembre</vt:lpstr>
      <vt:lpstr>Diciembre</vt:lpstr>
      <vt:lpstr>Los días de la semana</vt:lpstr>
      <vt:lpstr>¿Qué día es hoy?</vt:lpstr>
      <vt:lpstr>Hoy es (el)…</vt:lpstr>
      <vt:lpstr>lunes</vt:lpstr>
      <vt:lpstr>martes</vt:lpstr>
      <vt:lpstr>miércoles</vt:lpstr>
      <vt:lpstr>jueves</vt:lpstr>
      <vt:lpstr>viernes</vt:lpstr>
      <vt:lpstr>sábado</vt:lpstr>
      <vt:lpstr>domingo</vt:lpstr>
      <vt:lpstr>¿Qué día es hoy?</vt:lpstr>
      <vt:lpstr>Hoy es el…</vt:lpstr>
    </vt:vector>
  </TitlesOfParts>
  <Company>LCS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tiempo y el calendario</dc:title>
  <dc:creator>workstation</dc:creator>
  <cp:lastModifiedBy>maggie  Morris</cp:lastModifiedBy>
  <cp:revision>73</cp:revision>
  <dcterms:created xsi:type="dcterms:W3CDTF">2011-11-17T23:38:55Z</dcterms:created>
  <dcterms:modified xsi:type="dcterms:W3CDTF">2011-11-17T23:41:03Z</dcterms:modified>
</cp:coreProperties>
</file>